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8.xml" ContentType="application/vnd.openxmlformats-officedocument.drawingml.chart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56" r:id="rId2"/>
    <p:sldId id="319" r:id="rId3"/>
    <p:sldId id="349" r:id="rId4"/>
    <p:sldId id="317" r:id="rId5"/>
    <p:sldId id="329" r:id="rId6"/>
    <p:sldId id="330" r:id="rId7"/>
    <p:sldId id="322" r:id="rId8"/>
    <p:sldId id="327" r:id="rId9"/>
    <p:sldId id="323" r:id="rId10"/>
    <p:sldId id="316" r:id="rId11"/>
    <p:sldId id="320" r:id="rId12"/>
    <p:sldId id="326" r:id="rId13"/>
    <p:sldId id="328" r:id="rId14"/>
    <p:sldId id="331" r:id="rId15"/>
    <p:sldId id="299" r:id="rId16"/>
    <p:sldId id="314" r:id="rId17"/>
    <p:sldId id="315" r:id="rId18"/>
    <p:sldId id="325" r:id="rId19"/>
    <p:sldId id="321" r:id="rId20"/>
    <p:sldId id="350" r:id="rId21"/>
    <p:sldId id="341" r:id="rId22"/>
    <p:sldId id="344" r:id="rId23"/>
    <p:sldId id="339" r:id="rId24"/>
    <p:sldId id="345" r:id="rId25"/>
    <p:sldId id="335" r:id="rId26"/>
    <p:sldId id="347" r:id="rId27"/>
    <p:sldId id="354" r:id="rId28"/>
    <p:sldId id="353" r:id="rId29"/>
    <p:sldId id="346" r:id="rId30"/>
    <p:sldId id="355" r:id="rId31"/>
    <p:sldId id="351" r:id="rId32"/>
    <p:sldId id="337" r:id="rId33"/>
    <p:sldId id="336" r:id="rId34"/>
    <p:sldId id="343" r:id="rId35"/>
    <p:sldId id="348" r:id="rId36"/>
  </p:sldIdLst>
  <p:sldSz cx="9144000" cy="6858000" type="screen4x3"/>
  <p:notesSz cx="9283700" cy="6985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1373" autoAdjust="0"/>
  </p:normalViewPr>
  <p:slideViewPr>
    <p:cSldViewPr>
      <p:cViewPr>
        <p:scale>
          <a:sx n="77" d="100"/>
          <a:sy n="77" d="100"/>
        </p:scale>
        <p:origin x="-9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inook\Desktop\2015%20WSR\Minto%20&amp;%20Foster%20Eval%20Data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hinook\Desktop\2015%20WSR\Minto%20&amp;%20Foster%20Eval%20Data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chinook\Desktop\2015%20WSR\Minto%20&amp;%20Foster%20Eval%20Data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inook\Desktop\2015%20WSR\Minto%20&amp;%20Foster%20Eval%20Data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inook\Desktop\2015%20WSR\Minto%20&amp;%20Foster%20Eval%20Dat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90505714344762"/>
          <c:y val="4.6770924467774859E-2"/>
          <c:w val="0.82064066794800261"/>
          <c:h val="0.75391586468358118"/>
        </c:manualLayout>
      </c:layout>
      <c:lineChart>
        <c:grouping val="standard"/>
        <c:varyColors val="0"/>
        <c:ser>
          <c:idx val="1"/>
          <c:order val="0"/>
          <c:tx>
            <c:strRef>
              <c:f>'Capture Timing'!$O$3</c:f>
              <c:strCache>
                <c:ptCount val="1"/>
                <c:pt idx="0">
                  <c:v>Minto '07 - '10</c:v>
                </c:pt>
              </c:strCache>
            </c:strRef>
          </c:tx>
          <c:cat>
            <c:strRef>
              <c:f>'Capture Timing'!$A$5:$A$12</c:f>
              <c:strCache>
                <c:ptCount val="8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</c:v>
                </c:pt>
                <c:pt idx="5">
                  <c:v>Sept</c:v>
                </c:pt>
                <c:pt idx="6">
                  <c:v>Oct</c:v>
                </c:pt>
                <c:pt idx="7">
                  <c:v>Nov.</c:v>
                </c:pt>
              </c:strCache>
            </c:strRef>
          </c:cat>
          <c:val>
            <c:numRef>
              <c:f>'Capture Timing'!$O$5:$O$12</c:f>
              <c:numCache>
                <c:formatCode>0%</c:formatCode>
                <c:ptCount val="8"/>
                <c:pt idx="1">
                  <c:v>0</c:v>
                </c:pt>
                <c:pt idx="2">
                  <c:v>7.4870416586676911E-2</c:v>
                </c:pt>
                <c:pt idx="3">
                  <c:v>0.26483010174697641</c:v>
                </c:pt>
                <c:pt idx="4">
                  <c:v>0.25100787099251298</c:v>
                </c:pt>
                <c:pt idx="5">
                  <c:v>0.40113265502015744</c:v>
                </c:pt>
                <c:pt idx="6">
                  <c:v>8.1589556536763291E-3</c:v>
                </c:pt>
                <c:pt idx="7">
                  <c:v>0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'Capture Timing'!$D$3</c:f>
              <c:strCache>
                <c:ptCount val="1"/>
                <c:pt idx="0">
                  <c:v>Minto 2013</c:v>
                </c:pt>
              </c:strCache>
            </c:strRef>
          </c:tx>
          <c:val>
            <c:numRef>
              <c:f>'Capture Timing'!$E$5:$E$12</c:f>
              <c:numCache>
                <c:formatCode>0%</c:formatCode>
                <c:ptCount val="8"/>
                <c:pt idx="1">
                  <c:v>1.861786052382455E-2</c:v>
                </c:pt>
                <c:pt idx="2">
                  <c:v>0.29504575575891451</c:v>
                </c:pt>
                <c:pt idx="3">
                  <c:v>0.34269485642158409</c:v>
                </c:pt>
                <c:pt idx="4">
                  <c:v>0.18428526349005997</c:v>
                </c:pt>
                <c:pt idx="5">
                  <c:v>0.15809403597349322</c:v>
                </c:pt>
                <c:pt idx="6">
                  <c:v>1.2622278321236984E-3</c:v>
                </c:pt>
                <c:pt idx="7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'Capture Timing'!$B$3</c:f>
              <c:strCache>
                <c:ptCount val="1"/>
                <c:pt idx="0">
                  <c:v>Minto 2014</c:v>
                </c:pt>
              </c:strCache>
            </c:strRef>
          </c:tx>
          <c:val>
            <c:numRef>
              <c:f>'Capture Timing'!$C$5:$C$12</c:f>
              <c:numCache>
                <c:formatCode>0%</c:formatCode>
                <c:ptCount val="8"/>
                <c:pt idx="0">
                  <c:v>0</c:v>
                </c:pt>
                <c:pt idx="1">
                  <c:v>1.3422818791946308E-3</c:v>
                </c:pt>
                <c:pt idx="2">
                  <c:v>0.14261744966442952</c:v>
                </c:pt>
                <c:pt idx="3">
                  <c:v>0.35771812080536913</c:v>
                </c:pt>
                <c:pt idx="4">
                  <c:v>0.1906040268456376</c:v>
                </c:pt>
                <c:pt idx="5">
                  <c:v>0.30771812080536914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967680"/>
        <c:axId val="95384320"/>
      </c:lineChart>
      <c:catAx>
        <c:axId val="74967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Trapping Month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5384320"/>
        <c:crosses val="autoZero"/>
        <c:auto val="1"/>
        <c:lblAlgn val="ctr"/>
        <c:lblOffset val="100"/>
        <c:tickMarkSkip val="1"/>
        <c:noMultiLvlLbl val="0"/>
      </c:catAx>
      <c:valAx>
        <c:axId val="953843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Monthly Percent at Minto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74967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45123690247381"/>
          <c:y val="6.9060658075180054E-2"/>
          <c:w val="0.27162197936464838"/>
          <c:h val="0.267598595630091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'Capture Efficiency'!$A$4:$A$18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10">
                  <c:v>2011</c:v>
                </c:pt>
                <c:pt idx="11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'Capture Efficiency'!$F$4:$F$18</c:f>
              <c:numCache>
                <c:formatCode>0%</c:formatCode>
                <c:ptCount val="15"/>
                <c:pt idx="0">
                  <c:v>7.1021524634471977E-2</c:v>
                </c:pt>
                <c:pt idx="1">
                  <c:v>6.2135922330097085E-2</c:v>
                </c:pt>
                <c:pt idx="2">
                  <c:v>4.6488237522368955E-2</c:v>
                </c:pt>
                <c:pt idx="3">
                  <c:v>5.4730947723698846E-2</c:v>
                </c:pt>
                <c:pt idx="4">
                  <c:v>0.11746268656716417</c:v>
                </c:pt>
                <c:pt idx="5">
                  <c:v>0.10236469398077896</c:v>
                </c:pt>
                <c:pt idx="6">
                  <c:v>8.3315252766326758E-2</c:v>
                </c:pt>
                <c:pt idx="7">
                  <c:v>9.9384851980007696E-2</c:v>
                </c:pt>
                <c:pt idx="8">
                  <c:v>8.0172364914668032E-2</c:v>
                </c:pt>
                <c:pt idx="13">
                  <c:v>0.10135530640731236</c:v>
                </c:pt>
                <c:pt idx="14">
                  <c:v>0.10072827641249044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789696"/>
        <c:axId val="81791616"/>
      </c:barChart>
      <c:scatterChart>
        <c:scatterStyle val="lineMarker"/>
        <c:varyColors val="0"/>
        <c:ser>
          <c:idx val="1"/>
          <c:order val="1"/>
          <c:marker>
            <c:symbol val="none"/>
          </c:marker>
          <c:yVal>
            <c:numRef>
              <c:f>'Capture Efficiency'!$G$4:$G$12</c:f>
              <c:numCache>
                <c:formatCode>0%</c:formatCode>
                <c:ptCount val="9"/>
                <c:pt idx="0">
                  <c:v>0.08</c:v>
                </c:pt>
                <c:pt idx="1">
                  <c:v>0.08</c:v>
                </c:pt>
                <c:pt idx="2">
                  <c:v>0.08</c:v>
                </c:pt>
                <c:pt idx="3">
                  <c:v>0.08</c:v>
                </c:pt>
                <c:pt idx="4">
                  <c:v>0.08</c:v>
                </c:pt>
                <c:pt idx="5">
                  <c:v>0.08</c:v>
                </c:pt>
                <c:pt idx="6">
                  <c:v>0.08</c:v>
                </c:pt>
                <c:pt idx="7">
                  <c:v>0.08</c:v>
                </c:pt>
                <c:pt idx="8">
                  <c:v>0.08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789696"/>
        <c:axId val="81791616"/>
      </c:scatterChart>
      <c:catAx>
        <c:axId val="81789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Run 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1791616"/>
        <c:crosses val="autoZero"/>
        <c:auto val="1"/>
        <c:lblAlgn val="ctr"/>
        <c:lblOffset val="100"/>
        <c:noMultiLvlLbl val="0"/>
      </c:catAx>
      <c:valAx>
        <c:axId val="817916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of Clipped Run at Willamette Falls Removed at Minto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81789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'Capture Efficiency'!$A$4:$A$18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10">
                  <c:v>2011</c:v>
                </c:pt>
                <c:pt idx="11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'Capture Efficiency'!$K$4:$K$18</c:f>
              <c:numCache>
                <c:formatCode>0%</c:formatCode>
                <c:ptCount val="15"/>
                <c:pt idx="0">
                  <c:v>0.64483511025172513</c:v>
                </c:pt>
                <c:pt idx="1">
                  <c:v>0.3585108993715389</c:v>
                </c:pt>
                <c:pt idx="2">
                  <c:v>0.29586686705917731</c:v>
                </c:pt>
                <c:pt idx="3">
                  <c:v>0.36034325283142177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0.53660569393651136</c:v>
                </c:pt>
                <c:pt idx="8">
                  <c:v>0.82720437681206904</c:v>
                </c:pt>
                <c:pt idx="10">
                  <c:v>0</c:v>
                </c:pt>
                <c:pt idx="11">
                  <c:v>0</c:v>
                </c:pt>
                <c:pt idx="13">
                  <c:v>0.73258714239593425</c:v>
                </c:pt>
                <c:pt idx="14">
                  <c:v>0.61528161270815518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48960"/>
        <c:axId val="81851136"/>
      </c:barChart>
      <c:scatterChart>
        <c:scatterStyle val="lineMarker"/>
        <c:varyColors val="0"/>
        <c:ser>
          <c:idx val="1"/>
          <c:order val="1"/>
          <c:marker>
            <c:symbol val="none"/>
          </c:marker>
          <c:yVal>
            <c:numRef>
              <c:f>'Capture Efficiency'!$L$4:$L$12</c:f>
              <c:numCache>
                <c:formatCode>0%</c:formatCode>
                <c:ptCount val="9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848960"/>
        <c:axId val="81851136"/>
      </c:scatterChart>
      <c:catAx>
        <c:axId val="81848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Run 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1851136"/>
        <c:crosses val="autoZero"/>
        <c:auto val="1"/>
        <c:lblAlgn val="ctr"/>
        <c:lblOffset val="100"/>
        <c:noMultiLvlLbl val="0"/>
      </c:catAx>
      <c:valAx>
        <c:axId val="818511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% of Clipped Run at </a:t>
                </a:r>
                <a:r>
                  <a:rPr lang="en-US" dirty="0" smtClean="0"/>
                  <a:t>Bennett Removed </a:t>
                </a:r>
                <a:r>
                  <a:rPr lang="en-US" dirty="0"/>
                  <a:t>at </a:t>
                </a:r>
                <a:r>
                  <a:rPr lang="en-US" dirty="0" err="1"/>
                  <a:t>Minto</a:t>
                </a:r>
                <a:endParaRPr lang="en-US" dirty="0"/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81848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'Brood Mort'!$E$4:$E$15</c:f>
              <c:numCache>
                <c:formatCode>0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 formatCode="General">
                  <c:v>2014</c:v>
                </c:pt>
              </c:numCache>
            </c:numRef>
          </c:cat>
          <c:val>
            <c:numRef>
              <c:f>'Brood Mort'!$F$4:$F$15</c:f>
              <c:numCache>
                <c:formatCode>0.0%</c:formatCode>
                <c:ptCount val="12"/>
                <c:pt idx="0">
                  <c:v>2.3192974555280341E-2</c:v>
                </c:pt>
                <c:pt idx="1">
                  <c:v>2.7393879565646595E-2</c:v>
                </c:pt>
                <c:pt idx="2">
                  <c:v>8.0573951434878582E-2</c:v>
                </c:pt>
                <c:pt idx="3">
                  <c:v>1.5951595159515951E-2</c:v>
                </c:pt>
                <c:pt idx="4">
                  <c:v>1.6591251885369532E-2</c:v>
                </c:pt>
                <c:pt idx="5">
                  <c:v>8.7921847246891657E-2</c:v>
                </c:pt>
                <c:pt idx="6">
                  <c:v>1.4861995753715499E-2</c:v>
                </c:pt>
                <c:pt idx="7">
                  <c:v>1.9401778496362168E-2</c:v>
                </c:pt>
                <c:pt idx="10">
                  <c:v>2.9892248870351062E-2</c:v>
                </c:pt>
                <c:pt idx="11">
                  <c:v>3.7966325519973587E-2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794368"/>
        <c:axId val="36795904"/>
      </c:barChart>
      <c:scatterChart>
        <c:scatterStyle val="lineMarker"/>
        <c:varyColors val="0"/>
        <c:ser>
          <c:idx val="0"/>
          <c:order val="1"/>
          <c:marker>
            <c:symbol val="none"/>
          </c:marker>
          <c:yVal>
            <c:numRef>
              <c:f>'Brood Mort'!$G$4:$G$11</c:f>
              <c:numCache>
                <c:formatCode>0.0%</c:formatCode>
                <c:ptCount val="8"/>
                <c:pt idx="0">
                  <c:v>3.5736159262207537E-2</c:v>
                </c:pt>
                <c:pt idx="1">
                  <c:v>3.5736159262207537E-2</c:v>
                </c:pt>
                <c:pt idx="2">
                  <c:v>3.5736159262207537E-2</c:v>
                </c:pt>
                <c:pt idx="3">
                  <c:v>3.5736159262207537E-2</c:v>
                </c:pt>
                <c:pt idx="4">
                  <c:v>3.5736159262207537E-2</c:v>
                </c:pt>
                <c:pt idx="5">
                  <c:v>3.5736159262207537E-2</c:v>
                </c:pt>
                <c:pt idx="6">
                  <c:v>3.5736159262207537E-2</c:v>
                </c:pt>
                <c:pt idx="7">
                  <c:v>3.5736159262207537E-2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794368"/>
        <c:axId val="36795904"/>
      </c:scatterChart>
      <c:catAx>
        <c:axId val="3679436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6795904"/>
        <c:crosses val="autoZero"/>
        <c:auto val="1"/>
        <c:lblAlgn val="ctr"/>
        <c:lblOffset val="100"/>
        <c:tickLblSkip val="1"/>
        <c:noMultiLvlLbl val="0"/>
      </c:catAx>
      <c:valAx>
        <c:axId val="367959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Percent Broodstock Mortality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6794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'PSM above Detroit'!$A$3:$A$10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'PSM above Detroit'!$D$3:$D$10</c:f>
              <c:numCache>
                <c:formatCode>0%</c:formatCode>
                <c:ptCount val="8"/>
                <c:pt idx="0">
                  <c:v>0.188</c:v>
                </c:pt>
                <c:pt idx="1">
                  <c:v>0</c:v>
                </c:pt>
                <c:pt idx="2">
                  <c:v>0.14299999999999999</c:v>
                </c:pt>
                <c:pt idx="3">
                  <c:v>4.1000000000000002E-2</c:v>
                </c:pt>
                <c:pt idx="4">
                  <c:v>0</c:v>
                </c:pt>
                <c:pt idx="5">
                  <c:v>0</c:v>
                </c:pt>
                <c:pt idx="6">
                  <c:v>5.1999999999999998E-2</c:v>
                </c:pt>
                <c:pt idx="7">
                  <c:v>8.3000000000000004E-2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474816"/>
        <c:axId val="95476352"/>
      </c:barChart>
      <c:scatterChart>
        <c:scatterStyle val="lineMarker"/>
        <c:varyColors val="0"/>
        <c:ser>
          <c:idx val="1"/>
          <c:order val="1"/>
          <c:marker>
            <c:symbol val="none"/>
          </c:marker>
          <c:yVal>
            <c:numRef>
              <c:f>'PSM above Detroit'!$E$3:$E$6</c:f>
              <c:numCache>
                <c:formatCode>0%</c:formatCode>
                <c:ptCount val="4"/>
                <c:pt idx="0">
                  <c:v>0.12</c:v>
                </c:pt>
                <c:pt idx="1">
                  <c:v>0.12</c:v>
                </c:pt>
                <c:pt idx="2">
                  <c:v>0.12</c:v>
                </c:pt>
                <c:pt idx="3">
                  <c:v>0.12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74816"/>
        <c:axId val="95476352"/>
      </c:scatterChart>
      <c:catAx>
        <c:axId val="95474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 b="1"/>
            </a:pPr>
            <a:endParaRPr lang="en-US"/>
          </a:p>
        </c:txPr>
        <c:crossAx val="95476352"/>
        <c:crosses val="autoZero"/>
        <c:auto val="1"/>
        <c:lblAlgn val="ctr"/>
        <c:lblOffset val="100"/>
        <c:noMultiLvlLbl val="0"/>
      </c:catAx>
      <c:valAx>
        <c:axId val="95476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Prespawn Mortality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95474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32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B0F0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'Foster CE'!$A$2:$A$7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'Foster CE'!$F$2:$F$7</c:f>
              <c:numCache>
                <c:formatCode>General</c:formatCode>
                <c:ptCount val="6"/>
                <c:pt idx="0">
                  <c:v>0.8560562909008852</c:v>
                </c:pt>
                <c:pt idx="1">
                  <c:v>0.75951816116415216</c:v>
                </c:pt>
                <c:pt idx="2">
                  <c:v>0.7545642632686097</c:v>
                </c:pt>
                <c:pt idx="3">
                  <c:v>0.62429015024435286</c:v>
                </c:pt>
                <c:pt idx="5">
                  <c:v>0.31400124623100811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408768"/>
        <c:axId val="39410688"/>
      </c:barChart>
      <c:lineChart>
        <c:grouping val="standard"/>
        <c:varyColors val="0"/>
        <c:ser>
          <c:idx val="0"/>
          <c:order val="1"/>
          <c:marker>
            <c:symbol val="none"/>
          </c:marker>
          <c:val>
            <c:numRef>
              <c:f>'Foster CE'!$G$2:$G$5</c:f>
              <c:numCache>
                <c:formatCode>General</c:formatCode>
                <c:ptCount val="4"/>
                <c:pt idx="0">
                  <c:v>0.75</c:v>
                </c:pt>
                <c:pt idx="1">
                  <c:v>0.75</c:v>
                </c:pt>
                <c:pt idx="2">
                  <c:v>0.75</c:v>
                </c:pt>
                <c:pt idx="3">
                  <c:v>0.75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408768"/>
        <c:axId val="39410688"/>
      </c:lineChart>
      <c:catAx>
        <c:axId val="39408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Run 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410688"/>
        <c:crosses val="autoZero"/>
        <c:auto val="1"/>
        <c:lblAlgn val="ctr"/>
        <c:lblOffset val="100"/>
        <c:noMultiLvlLbl val="0"/>
      </c:catAx>
      <c:valAx>
        <c:axId val="394106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% of Unclipped Run </a:t>
                </a:r>
                <a:r>
                  <a:rPr lang="en-US" dirty="0" err="1" smtClean="0"/>
                  <a:t>Outplanted</a:t>
                </a:r>
                <a:r>
                  <a:rPr lang="en-US" dirty="0" smtClean="0"/>
                  <a:t> from </a:t>
                </a:r>
                <a:r>
                  <a:rPr lang="en-US" dirty="0"/>
                  <a:t>Foster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39408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B0F0"/>
            </a:solidFill>
          </c:spPr>
          <c:invertIfNegative val="0"/>
          <c:dPt>
            <c:idx val="25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'Foster Brood Mort'!$N$9:$N$34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5">
                  <c:v>2014</c:v>
                </c:pt>
              </c:numCache>
            </c:numRef>
          </c:cat>
          <c:val>
            <c:numRef>
              <c:f>'Foster Brood Mort'!$O$9:$O$34</c:f>
              <c:numCache>
                <c:formatCode>General</c:formatCode>
                <c:ptCount val="26"/>
                <c:pt idx="0">
                  <c:v>9.1203453858607661E-2</c:v>
                </c:pt>
                <c:pt idx="1">
                  <c:v>3.6480686695278972E-2</c:v>
                </c:pt>
                <c:pt idx="2">
                  <c:v>8.6672879776328052E-2</c:v>
                </c:pt>
                <c:pt idx="3">
                  <c:v>5.921052631578947E-2</c:v>
                </c:pt>
                <c:pt idx="4">
                  <c:v>8.4568918176825922E-2</c:v>
                </c:pt>
                <c:pt idx="5">
                  <c:v>3.9898670044331855E-2</c:v>
                </c:pt>
                <c:pt idx="6">
                  <c:v>1.4630577907827359E-2</c:v>
                </c:pt>
                <c:pt idx="7">
                  <c:v>1.0358565737051793E-2</c:v>
                </c:pt>
                <c:pt idx="8">
                  <c:v>2.6315789473684209E-2</c:v>
                </c:pt>
                <c:pt idx="9">
                  <c:v>3.4690799396681751E-2</c:v>
                </c:pt>
                <c:pt idx="10">
                  <c:v>5.2821997105643996E-2</c:v>
                </c:pt>
                <c:pt idx="11">
                  <c:v>0.15195071868583163</c:v>
                </c:pt>
                <c:pt idx="12">
                  <c:v>0.109717868338558</c:v>
                </c:pt>
                <c:pt idx="13">
                  <c:v>0.1717557251908397</c:v>
                </c:pt>
                <c:pt idx="14">
                  <c:v>0.16666666666666666</c:v>
                </c:pt>
                <c:pt idx="15">
                  <c:v>0.12146422628951747</c:v>
                </c:pt>
                <c:pt idx="16">
                  <c:v>2.0802377414561663E-2</c:v>
                </c:pt>
                <c:pt idx="17">
                  <c:v>3.47985347985348E-2</c:v>
                </c:pt>
                <c:pt idx="18">
                  <c:v>2.6655202063628546E-2</c:v>
                </c:pt>
                <c:pt idx="19">
                  <c:v>3.4482758620689655E-2</c:v>
                </c:pt>
                <c:pt idx="20">
                  <c:v>3.4090909090909088E-2</c:v>
                </c:pt>
                <c:pt idx="21">
                  <c:v>3.1887755102040817E-2</c:v>
                </c:pt>
                <c:pt idx="22">
                  <c:v>4.3695380774032462E-2</c:v>
                </c:pt>
                <c:pt idx="23">
                  <c:v>3.6553524804177548E-2</c:v>
                </c:pt>
                <c:pt idx="25">
                  <c:v>2.274975272007913E-2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15872"/>
        <c:axId val="39642624"/>
      </c:barChart>
      <c:catAx>
        <c:axId val="39615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Run 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642624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39642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SSNT Broodstock </a:t>
                </a:r>
                <a:r>
                  <a:rPr lang="en-US" dirty="0"/>
                  <a:t>Mortality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39615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'PSM above Foster'!$A$5:$A$10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'PSM above Foster'!$D$5:$D$10</c:f>
              <c:numCache>
                <c:formatCode>General</c:formatCode>
                <c:ptCount val="6"/>
                <c:pt idx="0">
                  <c:v>7.6923076923076927E-2</c:v>
                </c:pt>
                <c:pt idx="1">
                  <c:v>5.2631578947368418E-2</c:v>
                </c:pt>
                <c:pt idx="2">
                  <c:v>0.26923076923076922</c:v>
                </c:pt>
                <c:pt idx="3">
                  <c:v>0.1440677966101695</c:v>
                </c:pt>
                <c:pt idx="4">
                  <c:v>0.53333333333333333</c:v>
                </c:pt>
                <c:pt idx="5">
                  <c:v>0.31034482758620691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529216"/>
        <c:axId val="95539200"/>
      </c:barChart>
      <c:scatterChart>
        <c:scatterStyle val="lineMarker"/>
        <c:varyColors val="0"/>
        <c:ser>
          <c:idx val="1"/>
          <c:order val="1"/>
          <c:marker>
            <c:symbol val="none"/>
          </c:marker>
          <c:yVal>
            <c:numRef>
              <c:f>'PSM above Foster'!$E$5:$E$9</c:f>
              <c:numCache>
                <c:formatCode>0%</c:formatCode>
                <c:ptCount val="5"/>
                <c:pt idx="0">
                  <c:v>0.17</c:v>
                </c:pt>
                <c:pt idx="1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529216"/>
        <c:axId val="95539200"/>
      </c:scatterChart>
      <c:catAx>
        <c:axId val="9552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5539200"/>
        <c:crosses val="autoZero"/>
        <c:auto val="1"/>
        <c:lblAlgn val="ctr"/>
        <c:lblOffset val="100"/>
        <c:noMultiLvlLbl val="0"/>
      </c:catAx>
      <c:valAx>
        <c:axId val="95539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Prespawn</a:t>
                </a:r>
                <a:r>
                  <a:rPr lang="en-US" dirty="0"/>
                  <a:t> </a:t>
                </a:r>
                <a:r>
                  <a:rPr lang="en-US" dirty="0" smtClean="0"/>
                  <a:t>Mortality Above Foster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5529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0.66957</cdr:x>
      <cdr:y>0.66154</cdr:y>
    </cdr:from>
    <cdr:to>
      <cdr:x>0.88203</cdr:x>
      <cdr:y>0.77524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5867400" y="3276600"/>
          <a:ext cx="1861803" cy="56314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/>
            <a:t>No </a:t>
          </a:r>
          <a:r>
            <a:rPr lang="en-US" sz="2400" b="1" dirty="0" err="1"/>
            <a:t>Minto</a:t>
          </a:r>
          <a:endParaRPr lang="en-US" sz="2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0.66667</cdr:x>
      <cdr:y>0.67568</cdr:y>
    </cdr:from>
    <cdr:to>
      <cdr:x>0.8755</cdr:x>
      <cdr:y>0.77555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5943600" y="3810000"/>
          <a:ext cx="1861803" cy="56314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/>
            <a:t>No </a:t>
          </a:r>
          <a:r>
            <a:rPr lang="en-US" sz="2400" b="1" dirty="0" err="1"/>
            <a:t>Minto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0.37607</cdr:x>
      <cdr:y>0.58108</cdr:y>
    </cdr:from>
    <cdr:to>
      <cdr:x>0.52354</cdr:x>
      <cdr:y>0.79547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52800" y="3276600"/>
          <a:ext cx="1314754" cy="1208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solidFill>
                <a:srgbClr val="FFFF00"/>
              </a:solidFill>
            </a:rPr>
            <a:t>Limited </a:t>
          </a:r>
        </a:p>
        <a:p xmlns:a="http://schemas.openxmlformats.org/drawingml/2006/main">
          <a:pPr algn="ctr"/>
          <a:r>
            <a:rPr lang="en-US" sz="1800" b="1" dirty="0">
              <a:solidFill>
                <a:srgbClr val="FFFF00"/>
              </a:solidFill>
            </a:rPr>
            <a:t>Sampling</a:t>
          </a:r>
          <a:r>
            <a:rPr lang="en-US" sz="1800" b="1" baseline="0" dirty="0">
              <a:solidFill>
                <a:srgbClr val="FFFF00"/>
              </a:solidFill>
            </a:rPr>
            <a:t> </a:t>
          </a:r>
        </a:p>
        <a:p xmlns:a="http://schemas.openxmlformats.org/drawingml/2006/main">
          <a:pPr algn="ctr"/>
          <a:r>
            <a:rPr lang="en-US" sz="1800" b="1" baseline="0" dirty="0">
              <a:solidFill>
                <a:srgbClr val="FFFF00"/>
              </a:solidFill>
            </a:rPr>
            <a:t>at Bennett</a:t>
          </a:r>
          <a:endParaRPr lang="en-US" sz="1800" b="1" dirty="0">
            <a:solidFill>
              <a:srgbClr val="FFFF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2937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8615" y="0"/>
            <a:ext cx="4022937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7740F99-B69E-4467-B978-D63C16A03BF9}" type="datetimeFigureOut">
              <a:rPr lang="en-US" smtClean="0"/>
              <a:t>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4538"/>
            <a:ext cx="4022937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8615" y="6634538"/>
            <a:ext cx="4022937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21B9C32-C062-44CA-B577-0799992D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49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29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58615" y="0"/>
            <a:ext cx="40229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3875"/>
            <a:ext cx="3492500" cy="2619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370" y="3317875"/>
            <a:ext cx="742696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34538"/>
            <a:ext cx="40229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58615" y="6634538"/>
            <a:ext cx="40229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632C1E-7811-48E0-B9CE-BB8E207549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01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 lot happens.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99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…directly to a sampling station where…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86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sampling</a:t>
            </a:r>
            <a:r>
              <a:rPr lang="en-US" baseline="0" dirty="0" smtClean="0"/>
              <a:t> and decisions made for disposition of individual fish…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54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…fish delivered to their</a:t>
            </a:r>
            <a:r>
              <a:rPr lang="en-US" baseline="0" dirty="0" smtClean="0"/>
              <a:t> fates through a fascinating system of pipes. Actual 2013 dispositions were…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64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Many, more than</a:t>
            </a:r>
            <a:r>
              <a:rPr lang="en-US" baseline="0" dirty="0" smtClean="0"/>
              <a:t> half were outplanted above Detroit Dam…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4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able to compare collection timing in 2013 at the new Minto to timing in recent years at</a:t>
            </a:r>
            <a:r>
              <a:rPr lang="en-US" baseline="0" dirty="0" smtClean="0"/>
              <a:t> old Minto. Caveat; single year of trapping but appears to have occurred earlier.  The implication is that fish were “kegging up” below Minto.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7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 couple of approaches to estimating efficiency of capture. We can use a long data series when considering what percent of clipped fish passing Willamette Falls were removed</a:t>
            </a:r>
            <a:r>
              <a:rPr lang="en-US" baseline="0" dirty="0" smtClean="0"/>
              <a:t> at Minto. Horizontal line is the mean for 2002 – 2010.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48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Alternatively we can use data specific to the North Santiam</a:t>
            </a:r>
            <a:r>
              <a:rPr lang="en-US" baseline="0" dirty="0" smtClean="0"/>
              <a:t> by comparing efficiency in terms of what percentage of the clipped fish estimated to have passed Bennett dams were removed.  Same outcome.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91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Tricky to</a:t>
            </a:r>
            <a:r>
              <a:rPr lang="en-US" baseline="0" dirty="0" smtClean="0"/>
              <a:t> compare this metric because there is quite a </a:t>
            </a:r>
            <a:r>
              <a:rPr lang="en-US" baseline="0" dirty="0" err="1" smtClean="0"/>
              <a:t>bt</a:t>
            </a:r>
            <a:r>
              <a:rPr lang="en-US" baseline="0" dirty="0" smtClean="0"/>
              <a:t> of variability year to year but 2013 was on the lower end of the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6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Aother</a:t>
            </a:r>
            <a:r>
              <a:rPr lang="en-US" dirty="0" smtClean="0"/>
              <a:t> way</a:t>
            </a:r>
            <a:r>
              <a:rPr lang="en-US" baseline="0" dirty="0" smtClean="0"/>
              <a:t> is to look at survival of the outplanted fish.  Again, prespawning mortality estimate in 2013 was on the lower end of the range.  Caveat: we think PSM estimates in 2013 were biased high.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69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3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12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Many, more than</a:t>
            </a:r>
            <a:r>
              <a:rPr lang="en-US" baseline="0" dirty="0" smtClean="0"/>
              <a:t> half were outplanted above Detroit Dam…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4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30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 Minto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14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 accepted shortcomings</a:t>
            </a:r>
            <a:r>
              <a:rPr lang="en-US" baseline="0" dirty="0" smtClean="0"/>
              <a:t> to material and methods for fish handling and sorting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70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avoid dewatering and</a:t>
            </a:r>
            <a:r>
              <a:rPr lang="en-US" baseline="0" dirty="0" smtClean="0"/>
              <a:t> exposure to abrasive surfaces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1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Minto. Shiny.</a:t>
            </a:r>
            <a:r>
              <a:rPr lang="en-US" baseline="0" dirty="0" smtClean="0"/>
              <a:t> Chrome don’t get you home. A much-needed new facility is in place but is it effective?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4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Chinook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9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Steelhead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25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Sorting pool leads</a:t>
            </a:r>
            <a:r>
              <a:rPr lang="en-US" baseline="0" dirty="0" smtClean="0"/>
              <a:t> to a watered flume which leads to either gates directing individual fish to various holding ponds or…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32C1E-7811-48E0-B9CE-BB8E207549B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0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>
                <a:gamma/>
                <a:shade val="0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04800" y="228600"/>
            <a:ext cx="8610600" cy="2819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800" b="1" dirty="0" smtClean="0"/>
              <a:t>MINTO AND FOSTER FISH COLLECTION FACILITY OPERATIONS: 2014</a:t>
            </a:r>
            <a:endParaRPr lang="en-US" sz="48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3352800"/>
            <a:ext cx="68580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Cameron Sharpe, Greg Grenbemer &amp; Brett Boyd, David Griffith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Willamette Science Review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February, 2015</a:t>
            </a:r>
            <a:endParaRPr lang="en-US" dirty="0"/>
          </a:p>
        </p:txBody>
      </p:sp>
      <p:pic>
        <p:nvPicPr>
          <p:cNvPr id="2052" name="Picture 4" descr="ODFW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250" y="4648200"/>
            <a:ext cx="1463675" cy="1911350"/>
          </a:xfrm>
          <a:prstGeom prst="rect">
            <a:avLst/>
          </a:prstGeom>
          <a:noFill/>
        </p:spPr>
      </p:pic>
      <p:pic>
        <p:nvPicPr>
          <p:cNvPr id="5" name="Picture 9" descr="cast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t="5026" r="3841" b="5026"/>
          <a:stretch>
            <a:fillRect/>
          </a:stretch>
        </p:blipFill>
        <p:spPr bwMode="auto">
          <a:xfrm>
            <a:off x="304800" y="4879975"/>
            <a:ext cx="194704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9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3" y="108668"/>
            <a:ext cx="8879739" cy="666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2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8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46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6432" y="0"/>
            <a:ext cx="4748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53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FISH DISPOSITIONS AT MINTO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16764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BROODSTOCK (2014: CLIPPED FISH </a:t>
            </a:r>
            <a:r>
              <a:rPr lang="en-US" sz="2400" b="1" u="sng" dirty="0" smtClean="0">
                <a:solidFill>
                  <a:srgbClr val="FFC000"/>
                </a:solidFill>
              </a:rPr>
              <a:t>ONLY</a:t>
            </a:r>
            <a:r>
              <a:rPr lang="en-US" sz="2400" b="1" dirty="0" smtClean="0">
                <a:solidFill>
                  <a:srgbClr val="FFC000"/>
                </a:solidFill>
              </a:rPr>
              <a:t>)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OUTPLANTING (2014: CLIPPED FISH </a:t>
            </a:r>
            <a:r>
              <a:rPr lang="en-US" sz="2400" b="1" u="sng" dirty="0" smtClean="0">
                <a:solidFill>
                  <a:srgbClr val="FFC000"/>
                </a:solidFill>
              </a:rPr>
              <a:t>ONLY</a:t>
            </a:r>
            <a:r>
              <a:rPr lang="en-US" sz="2400" b="1" dirty="0" smtClean="0">
                <a:solidFill>
                  <a:srgbClr val="FFC000"/>
                </a:solidFill>
              </a:rPr>
              <a:t>)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PASSAGE (2014: UNCLIPPED FISH </a:t>
            </a:r>
            <a:r>
              <a:rPr lang="en-US" sz="2400" b="1" u="sng" dirty="0" smtClean="0">
                <a:solidFill>
                  <a:srgbClr val="FFC000"/>
                </a:solidFill>
              </a:rPr>
              <a:t>ONLY</a:t>
            </a:r>
            <a:r>
              <a:rPr lang="en-US" sz="2400" b="1" dirty="0" smtClean="0">
                <a:solidFill>
                  <a:srgbClr val="FFC000"/>
                </a:solidFill>
              </a:rPr>
              <a:t>)</a:t>
            </a:r>
          </a:p>
          <a:p>
            <a:endParaRPr lang="en-US" sz="28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16583"/>
              </p:ext>
            </p:extLst>
          </p:nvPr>
        </p:nvGraphicFramePr>
        <p:xfrm>
          <a:off x="457199" y="2438401"/>
          <a:ext cx="8305803" cy="43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4713"/>
                <a:gridCol w="988663"/>
                <a:gridCol w="1153441"/>
                <a:gridCol w="1153441"/>
                <a:gridCol w="1153441"/>
                <a:gridCol w="1153441"/>
                <a:gridCol w="988663"/>
              </a:tblGrid>
              <a:tr h="761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Outplant site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Clipped Males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Clipped Females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Unclipped Males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Unclipped Females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Unclipped Jacks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Total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8066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Coopers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625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Hoover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151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625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USGS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625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Kanes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139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625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Hot Springs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257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625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Horn Cr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80664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87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Upriver of Minto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339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80664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1644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45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COLLECTION TIMING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669433"/>
              </p:ext>
            </p:extLst>
          </p:nvPr>
        </p:nvGraphicFramePr>
        <p:xfrm>
          <a:off x="152400" y="838200"/>
          <a:ext cx="88392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COLLECTION EFFICIENCY (1)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08077"/>
              </p:ext>
            </p:extLst>
          </p:nvPr>
        </p:nvGraphicFramePr>
        <p:xfrm>
          <a:off x="228600" y="1447800"/>
          <a:ext cx="8763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69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COLLECTION EFFICIENCY (2)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303056"/>
              </p:ext>
            </p:extLst>
          </p:nvPr>
        </p:nvGraphicFramePr>
        <p:xfrm>
          <a:off x="152400" y="990600"/>
          <a:ext cx="89154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69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BROODSTOCK SURVIVAL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624664"/>
              </p:ext>
            </p:extLst>
          </p:nvPr>
        </p:nvGraphicFramePr>
        <p:xfrm>
          <a:off x="228600" y="9144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58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609451"/>
              </p:ext>
            </p:extLst>
          </p:nvPr>
        </p:nvGraphicFramePr>
        <p:xfrm>
          <a:off x="76200" y="1143000"/>
          <a:ext cx="89154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5400" dirty="0" smtClean="0"/>
              <a:t>PSM Above Detroit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542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48320" y="856388"/>
            <a:ext cx="6797176" cy="51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76200"/>
            <a:ext cx="3810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Species</a:t>
            </a:r>
          </a:p>
          <a:p>
            <a:r>
              <a:rPr lang="en-US" sz="4000" b="1" dirty="0" smtClean="0"/>
              <a:t>Sex</a:t>
            </a:r>
          </a:p>
          <a:p>
            <a:r>
              <a:rPr lang="en-US" sz="4000" b="1" dirty="0" smtClean="0"/>
              <a:t>Size</a:t>
            </a:r>
          </a:p>
          <a:p>
            <a:r>
              <a:rPr lang="en-US" sz="4000" b="1" dirty="0" smtClean="0"/>
              <a:t>Fin Clips</a:t>
            </a:r>
          </a:p>
          <a:p>
            <a:r>
              <a:rPr lang="en-US" sz="4000" b="1" dirty="0" smtClean="0"/>
              <a:t>Floy Tags</a:t>
            </a:r>
          </a:p>
          <a:p>
            <a:r>
              <a:rPr lang="en-US" sz="4000" b="1" dirty="0" smtClean="0"/>
              <a:t>CWTs</a:t>
            </a:r>
          </a:p>
          <a:p>
            <a:r>
              <a:rPr lang="en-US" sz="4000" b="1" dirty="0" smtClean="0"/>
              <a:t>PIT-tags</a:t>
            </a:r>
          </a:p>
          <a:p>
            <a:r>
              <a:rPr lang="en-US" sz="4000" b="1" dirty="0" err="1" smtClean="0"/>
              <a:t>Radiotags</a:t>
            </a:r>
            <a:endParaRPr lang="en-US" sz="4000" b="1" dirty="0" smtClean="0"/>
          </a:p>
          <a:p>
            <a:r>
              <a:rPr lang="en-US" sz="4000" b="1" dirty="0" smtClean="0"/>
              <a:t>Scales</a:t>
            </a:r>
          </a:p>
          <a:p>
            <a:r>
              <a:rPr lang="en-US" sz="4000" b="1" dirty="0" smtClean="0"/>
              <a:t>DNA</a:t>
            </a:r>
          </a:p>
          <a:p>
            <a:r>
              <a:rPr lang="en-US" sz="4000" b="1" dirty="0" smtClean="0"/>
              <a:t>Disposition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811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Willam\new BiOp\Reports\_Maps\SS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inook\AppData\Local\Microsoft\Windows\Temporary Internet Files\Content.IE5\6N9KYQHK\Foster_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4403"/>
            <a:ext cx="8153400" cy="5656421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NEW FOSTER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35356" cy="571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5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inook\AppData\Local\Microsoft\Windows\Temporary Internet Files\Content.IE5\6N9KYQHK\FAFF Long Term Po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10200" y="274638"/>
            <a:ext cx="3276600" cy="5440362"/>
          </a:xfrm>
        </p:spPr>
        <p:txBody>
          <a:bodyPr/>
          <a:lstStyle/>
          <a:p>
            <a:r>
              <a:rPr lang="en-US" sz="5400" dirty="0" smtClean="0"/>
              <a:t>Long-term Holding Ponds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909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/>
              <a:t>FISH DISPOSITIONS AT FOSTER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839200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BROODSTOCK (2014: CLIPPED FISH </a:t>
            </a:r>
            <a:r>
              <a:rPr lang="en-US" sz="2400" b="1" u="sng" dirty="0" smtClean="0">
                <a:solidFill>
                  <a:srgbClr val="FFC000"/>
                </a:solidFill>
              </a:rPr>
              <a:t>ONLY</a:t>
            </a:r>
            <a:r>
              <a:rPr lang="en-US" sz="2400" b="1" dirty="0" smtClean="0">
                <a:solidFill>
                  <a:srgbClr val="FFC000"/>
                </a:solidFill>
              </a:rPr>
              <a:t>)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OUTPLANTING (2014: UNCLIPPED FISH </a:t>
            </a:r>
            <a:r>
              <a:rPr lang="en-US" sz="2400" b="1" u="sng" dirty="0" smtClean="0">
                <a:solidFill>
                  <a:srgbClr val="FFC000"/>
                </a:solidFill>
              </a:rPr>
              <a:t>ONLY</a:t>
            </a:r>
            <a:r>
              <a:rPr lang="en-US" sz="2400" b="1" dirty="0" smtClean="0">
                <a:solidFill>
                  <a:srgbClr val="FFC000"/>
                </a:solidFill>
              </a:rPr>
              <a:t>)</a:t>
            </a:r>
          </a:p>
          <a:p>
            <a:pPr marL="0" indent="0">
              <a:buNone/>
            </a:pPr>
            <a:endParaRPr lang="en-US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327168"/>
              </p:ext>
            </p:extLst>
          </p:nvPr>
        </p:nvGraphicFramePr>
        <p:xfrm>
          <a:off x="457200" y="2057400"/>
          <a:ext cx="8077199" cy="47779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5000"/>
                <a:gridCol w="1984022"/>
                <a:gridCol w="1521178"/>
                <a:gridCol w="1524000"/>
                <a:gridCol w="1142999"/>
              </a:tblGrid>
              <a:tr h="14593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Outplant site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Unclipped Males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Unclipped Females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Unclipped Jacks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Total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729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Caulkens Park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32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77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949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Gordon Road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96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82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9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187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729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Riverbend Campground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79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143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729691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407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30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8731871"/>
              </p:ext>
            </p:extLst>
          </p:nvPr>
        </p:nvGraphicFramePr>
        <p:xfrm>
          <a:off x="152400" y="381000"/>
          <a:ext cx="86106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53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1" dirty="0"/>
              <a:t>Four-Year-Old cohort failure</a:t>
            </a:r>
          </a:p>
          <a:p>
            <a:r>
              <a:rPr lang="en-US" sz="4800" dirty="0" smtClean="0"/>
              <a:t>Ladder </a:t>
            </a:r>
            <a:r>
              <a:rPr lang="en-US" sz="4800" dirty="0" smtClean="0"/>
              <a:t>geometry</a:t>
            </a:r>
          </a:p>
          <a:p>
            <a:r>
              <a:rPr lang="en-US" sz="4800" dirty="0" smtClean="0"/>
              <a:t>Attraction </a:t>
            </a:r>
            <a:r>
              <a:rPr lang="en-US" sz="4800" dirty="0" smtClean="0"/>
              <a:t>water from </a:t>
            </a:r>
            <a:r>
              <a:rPr lang="en-US" sz="4800" dirty="0" err="1" smtClean="0"/>
              <a:t>Greenpeter</a:t>
            </a:r>
            <a:r>
              <a:rPr lang="en-US" sz="4800" dirty="0" smtClean="0"/>
              <a:t> instead of upper S. Santiam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83592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726058"/>
              </p:ext>
            </p:extLst>
          </p:nvPr>
        </p:nvGraphicFramePr>
        <p:xfrm>
          <a:off x="609600" y="990604"/>
          <a:ext cx="7848600" cy="541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8100"/>
                <a:gridCol w="1308100"/>
                <a:gridCol w="1308100"/>
                <a:gridCol w="1308100"/>
                <a:gridCol w="1308100"/>
                <a:gridCol w="1308100"/>
              </a:tblGrid>
              <a:tr h="468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Run Year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3YO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4YO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5YO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6YO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2002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191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0.691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0.304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2003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141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0.007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0.688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0.298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2004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82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0.537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0.451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0.374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0.545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2006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0.682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0.295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2007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145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0.186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0.448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0.366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2008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326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0.242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0.644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0.113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2009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304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0.859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0.125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0.138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0.574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0.287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345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0.849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0.110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0.003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6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2012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0.064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0.516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0.397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0.023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S. Santiam NOS Age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3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Four-Year-Old cohort failure</a:t>
            </a:r>
          </a:p>
          <a:p>
            <a:r>
              <a:rPr lang="en-US" sz="5400" b="1" dirty="0" smtClean="0"/>
              <a:t>Ladder </a:t>
            </a:r>
            <a:r>
              <a:rPr lang="en-US" sz="5400" b="1" dirty="0" smtClean="0"/>
              <a:t>geometry</a:t>
            </a:r>
          </a:p>
          <a:p>
            <a:r>
              <a:rPr lang="en-US" sz="4800" dirty="0" smtClean="0"/>
              <a:t>Attraction </a:t>
            </a:r>
            <a:r>
              <a:rPr lang="en-US" sz="4800" dirty="0" smtClean="0"/>
              <a:t>water from </a:t>
            </a:r>
            <a:r>
              <a:rPr lang="en-US" sz="4800" dirty="0" err="1" smtClean="0"/>
              <a:t>Greenpeter</a:t>
            </a:r>
            <a:r>
              <a:rPr lang="en-US" sz="4800" dirty="0" smtClean="0"/>
              <a:t> instead of upper S. Santiam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66972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inook\AppData\Local\Microsoft\Windows\Temporary Internet Files\Content.IE5\6N9KYQHK\Foster_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3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Willam\new BiOp\Reports\_Maps\NS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8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Four-Year-Old cohort failure</a:t>
            </a:r>
          </a:p>
          <a:p>
            <a:r>
              <a:rPr lang="en-US" sz="4800" dirty="0" smtClean="0"/>
              <a:t>Ladder </a:t>
            </a:r>
            <a:r>
              <a:rPr lang="en-US" sz="4800" dirty="0" smtClean="0"/>
              <a:t>geometry</a:t>
            </a:r>
          </a:p>
          <a:p>
            <a:r>
              <a:rPr lang="en-US" sz="5400" b="1" dirty="0" smtClean="0"/>
              <a:t>Attraction </a:t>
            </a:r>
            <a:r>
              <a:rPr lang="en-US" sz="5400" b="1" dirty="0" smtClean="0"/>
              <a:t>water from </a:t>
            </a:r>
            <a:r>
              <a:rPr lang="en-US" sz="5400" b="1" dirty="0" err="1" smtClean="0"/>
              <a:t>Greenpeter</a:t>
            </a:r>
            <a:r>
              <a:rPr lang="en-US" sz="5400" b="1" dirty="0" smtClean="0"/>
              <a:t> instead of upper S. Santiam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46197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Willam\new BiOp\Reports\_Maps\SS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2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197021"/>
              </p:ext>
            </p:extLst>
          </p:nvPr>
        </p:nvGraphicFramePr>
        <p:xfrm>
          <a:off x="152400" y="533400"/>
          <a:ext cx="88392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09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inook\AppData\Local\Microsoft\Windows\Temporary Internet Files\Content.IE5\9F4L4QJB\AHP Spawning Shel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9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029782"/>
              </p:ext>
            </p:extLst>
          </p:nvPr>
        </p:nvGraphicFramePr>
        <p:xfrm>
          <a:off x="152400" y="228600"/>
          <a:ext cx="8763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95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46" y="1"/>
            <a:ext cx="9158288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5290021"/>
            <a:ext cx="6934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</a:rPr>
              <a:t>Questions?</a:t>
            </a:r>
            <a:endParaRPr lang="en-US" sz="8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5" y="762000"/>
            <a:ext cx="7443788" cy="583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NEW MINTO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Willam\new BiOp\Photos\Radio tag releases\IMG_007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Willam\new BiOp\Photos\Radio tag releases\IMG_00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NEW MINTO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6" y="914400"/>
            <a:ext cx="82296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2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54"/>
            <a:ext cx="9111567" cy="684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7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8288" cy="68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4300</TotalTime>
  <Words>776</Words>
  <Application>Microsoft Office PowerPoint</Application>
  <PresentationFormat>On-screen Show (4:3)</PresentationFormat>
  <Paragraphs>272</Paragraphs>
  <Slides>35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1_Default Design</vt:lpstr>
      <vt:lpstr>MINTO AND FOSTER FISH COLLECTION FACILITY OPERATIONS: 2014</vt:lpstr>
      <vt:lpstr>PowerPoint Presentation</vt:lpstr>
      <vt:lpstr>PowerPoint Presentation</vt:lpstr>
      <vt:lpstr>NEW MINTO</vt:lpstr>
      <vt:lpstr>PowerPoint Presentation</vt:lpstr>
      <vt:lpstr>PowerPoint Presentation</vt:lpstr>
      <vt:lpstr>NEW MINTO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FISH DISPOSITIONS AT MINTO</vt:lpstr>
      <vt:lpstr>COLLECTION TIMING</vt:lpstr>
      <vt:lpstr>COLLECTION EFFICIENCY (1)</vt:lpstr>
      <vt:lpstr>COLLECTION EFFICIENCY (2)</vt:lpstr>
      <vt:lpstr>BROODSTOCK SURVIVAL</vt:lpstr>
      <vt:lpstr>PSM Above Detroit</vt:lpstr>
      <vt:lpstr>PowerPoint Presentation</vt:lpstr>
      <vt:lpstr>NEW FOSTER</vt:lpstr>
      <vt:lpstr>PowerPoint Presentation</vt:lpstr>
      <vt:lpstr>Long-term Holding Ponds</vt:lpstr>
      <vt:lpstr>FISH DISPOSITIONS AT FOSTER</vt:lpstr>
      <vt:lpstr>PowerPoint Presentation</vt:lpstr>
      <vt:lpstr>Working Hypotheses</vt:lpstr>
      <vt:lpstr>S. Santiam NOS Age Structure</vt:lpstr>
      <vt:lpstr>Working Hypotheses</vt:lpstr>
      <vt:lpstr>PowerPoint Presentation</vt:lpstr>
      <vt:lpstr>Working Hypotheses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ODFW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Cameron Sharpe</dc:creator>
  <cp:lastModifiedBy>Chseason</cp:lastModifiedBy>
  <cp:revision>214</cp:revision>
  <cp:lastPrinted>2014-02-04T01:12:06Z</cp:lastPrinted>
  <dcterms:created xsi:type="dcterms:W3CDTF">2008-02-19T17:26:33Z</dcterms:created>
  <dcterms:modified xsi:type="dcterms:W3CDTF">2015-02-12T06:25:06Z</dcterms:modified>
</cp:coreProperties>
</file>